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4" r:id="rId6"/>
    <p:sldId id="260" r:id="rId7"/>
    <p:sldId id="261" r:id="rId8"/>
    <p:sldId id="265" r:id="rId9"/>
    <p:sldId id="262" r:id="rId10"/>
    <p:sldId id="263" r:id="rId11"/>
  </p:sldIdLst>
  <p:sldSz cx="18288000" cy="10287000"/>
  <p:notesSz cx="6858000" cy="9144000"/>
  <p:embeddedFontLst>
    <p:embeddedFont>
      <p:font typeface="Calibri (MS)" panose="020B0604020202020204" charset="0"/>
      <p:regular r:id="rId12"/>
    </p:embeddedFont>
    <p:embeddedFont>
      <p:font typeface="IBM Plex Sans" panose="020B0503050203000203" pitchFamily="34" charset="0"/>
      <p:regular r:id="rId13"/>
      <p:bold r:id="rId14"/>
      <p:italic r:id="rId15"/>
      <p:boldItalic r:id="rId16"/>
    </p:embeddedFont>
    <p:embeddedFont>
      <p:font typeface="IBM Plex Sans Condensed" panose="020B0506050203000203"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docs.oracle.com/en/java/javase/22/docs/specs/security/standard-names.html" TargetMode="External"/><Relationship Id="rId7" Type="http://schemas.openxmlformats.org/officeDocument/2006/relationships/hyperlink" Target="https://mrajacse.wordpress.com/wp-content/uploads/2012/01/applied-cryptography-2nd-ed-b-schneier.pdf"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www.ietf.org/rfc/rfc8017.html" TargetMode="External"/><Relationship Id="rId5" Type="http://schemas.openxmlformats.org/officeDocument/2006/relationships/hyperlink" Target="https://www.youtube.com/watch?v=S0Wua5WxKZI" TargetMode="External"/><Relationship Id="rId4" Type="http://schemas.openxmlformats.org/officeDocument/2006/relationships/hyperlink" Target="https://www.java.com/en/jre-jdk-cryptoroadmap.html" TargetMode="External"/><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825" y="104775"/>
            <a:ext cx="18040350" cy="10077450"/>
          </a:xfrm>
          <a:custGeom>
            <a:avLst/>
            <a:gdLst/>
            <a:ahLst/>
            <a:cxnLst/>
            <a:rect l="l" t="t" r="r" b="b"/>
            <a:pathLst>
              <a:path w="18040350" h="10077450">
                <a:moveTo>
                  <a:pt x="0" y="0"/>
                </a:moveTo>
                <a:lnTo>
                  <a:pt x="18040350" y="0"/>
                </a:lnTo>
                <a:lnTo>
                  <a:pt x="18040350" y="10077450"/>
                </a:lnTo>
                <a:lnTo>
                  <a:pt x="0" y="10077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02000" y="228600"/>
            <a:ext cx="2076450" cy="1019175"/>
          </a:xfrm>
          <a:custGeom>
            <a:avLst/>
            <a:gdLst/>
            <a:ahLst/>
            <a:cxnLst/>
            <a:rect l="l" t="t" r="r" b="b"/>
            <a:pathLst>
              <a:path w="2076450" h="1019175">
                <a:moveTo>
                  <a:pt x="0" y="0"/>
                </a:moveTo>
                <a:lnTo>
                  <a:pt x="2076450" y="0"/>
                </a:lnTo>
                <a:lnTo>
                  <a:pt x="2076450" y="1019175"/>
                </a:lnTo>
                <a:lnTo>
                  <a:pt x="0" y="1019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78200" y="19050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6"/>
            <a:stretch>
              <a:fillRect/>
            </a:stretch>
          </a:blipFill>
        </p:spPr>
      </p:sp>
      <p:sp>
        <p:nvSpPr>
          <p:cNvPr id="5" name="Freeform 5"/>
          <p:cNvSpPr/>
          <p:nvPr/>
        </p:nvSpPr>
        <p:spPr>
          <a:xfrm>
            <a:off x="381000" y="190500"/>
            <a:ext cx="1314450" cy="2238375"/>
          </a:xfrm>
          <a:custGeom>
            <a:avLst/>
            <a:gdLst/>
            <a:ahLst/>
            <a:cxnLst/>
            <a:rect l="l" t="t" r="r" b="b"/>
            <a:pathLst>
              <a:path w="1314450" h="2238375">
                <a:moveTo>
                  <a:pt x="0" y="0"/>
                </a:moveTo>
                <a:lnTo>
                  <a:pt x="1314450" y="0"/>
                </a:lnTo>
                <a:lnTo>
                  <a:pt x="1314450" y="2238375"/>
                </a:lnTo>
                <a:lnTo>
                  <a:pt x="0" y="2238375"/>
                </a:lnTo>
                <a:lnTo>
                  <a:pt x="0" y="0"/>
                </a:lnTo>
                <a:close/>
              </a:path>
            </a:pathLst>
          </a:custGeom>
          <a:blipFill>
            <a:blip r:embed="rId7"/>
            <a:stretch>
              <a:fillRect t="-119" b="-119"/>
            </a:stretch>
          </a:blipFill>
        </p:spPr>
      </p:sp>
      <p:sp>
        <p:nvSpPr>
          <p:cNvPr id="6" name="Freeform 6"/>
          <p:cNvSpPr/>
          <p:nvPr/>
        </p:nvSpPr>
        <p:spPr>
          <a:xfrm>
            <a:off x="11220450" y="190500"/>
            <a:ext cx="6848475" cy="2209800"/>
          </a:xfrm>
          <a:custGeom>
            <a:avLst/>
            <a:gdLst/>
            <a:ahLst/>
            <a:cxnLst/>
            <a:rect l="l" t="t" r="r" b="b"/>
            <a:pathLst>
              <a:path w="6848475" h="2209800">
                <a:moveTo>
                  <a:pt x="0" y="0"/>
                </a:moveTo>
                <a:lnTo>
                  <a:pt x="6848475" y="0"/>
                </a:lnTo>
                <a:lnTo>
                  <a:pt x="6848475" y="2209800"/>
                </a:lnTo>
                <a:lnTo>
                  <a:pt x="0" y="2209800"/>
                </a:lnTo>
                <a:lnTo>
                  <a:pt x="0" y="0"/>
                </a:lnTo>
                <a:close/>
              </a:path>
            </a:pathLst>
          </a:custGeom>
          <a:blipFill>
            <a:blip r:embed="rId8"/>
            <a:stretch>
              <a:fillRect/>
            </a:stretch>
          </a:blipFill>
        </p:spPr>
      </p:sp>
      <p:sp>
        <p:nvSpPr>
          <p:cNvPr id="7" name="TextBox 7"/>
          <p:cNvSpPr txBox="1"/>
          <p:nvPr/>
        </p:nvSpPr>
        <p:spPr>
          <a:xfrm>
            <a:off x="6937329" y="3924300"/>
            <a:ext cx="4413341" cy="3226974"/>
          </a:xfrm>
          <a:prstGeom prst="rect">
            <a:avLst/>
          </a:prstGeom>
        </p:spPr>
        <p:txBody>
          <a:bodyPr wrap="square" lIns="0" tIns="0" rIns="0" bIns="0" rtlCol="0" anchor="t">
            <a:spAutoFit/>
          </a:bodyPr>
          <a:lstStyle/>
          <a:p>
            <a:pPr algn="ctr">
              <a:lnSpc>
                <a:spcPts val="6719"/>
              </a:lnSpc>
            </a:pPr>
            <a:r>
              <a:rPr lang="en-US" sz="4800" spc="33" dirty="0">
                <a:solidFill>
                  <a:srgbClr val="000000"/>
                </a:solidFill>
                <a:latin typeface="Calibri (MS)"/>
                <a:ea typeface="Calibri (MS)"/>
                <a:cs typeface="Calibri (MS)"/>
                <a:sym typeface="Calibri (MS)"/>
              </a:rPr>
              <a:t>Minor Project</a:t>
            </a:r>
          </a:p>
          <a:p>
            <a:pPr algn="ctr">
              <a:lnSpc>
                <a:spcPts val="11340"/>
              </a:lnSpc>
            </a:pPr>
            <a:r>
              <a:rPr lang="en-US" sz="8100" spc="64" dirty="0">
                <a:solidFill>
                  <a:srgbClr val="000000"/>
                </a:solidFill>
                <a:latin typeface="Calibri (MS)"/>
                <a:ea typeface="Calibri (MS)"/>
                <a:cs typeface="Calibri (MS)"/>
                <a:sym typeface="Calibri (MS)"/>
              </a:rPr>
              <a:t> Zip Guard</a:t>
            </a:r>
          </a:p>
          <a:p>
            <a:pPr algn="ctr">
              <a:lnSpc>
                <a:spcPts val="6726"/>
              </a:lnSpc>
            </a:pPr>
            <a:endParaRPr lang="en-US" sz="8100" spc="64" dirty="0">
              <a:solidFill>
                <a:srgbClr val="000000"/>
              </a:solidFill>
              <a:latin typeface="Calibri (MS)"/>
              <a:ea typeface="Calibri (MS)"/>
              <a:cs typeface="Calibri (MS)"/>
              <a:sym typeface="Calibri (MS)"/>
            </a:endParaRPr>
          </a:p>
        </p:txBody>
      </p:sp>
      <p:sp>
        <p:nvSpPr>
          <p:cNvPr id="8" name="TextBox 8"/>
          <p:cNvSpPr txBox="1"/>
          <p:nvPr/>
        </p:nvSpPr>
        <p:spPr>
          <a:xfrm>
            <a:off x="548954" y="7522264"/>
            <a:ext cx="4487218" cy="2107084"/>
          </a:xfrm>
          <a:prstGeom prst="rect">
            <a:avLst/>
          </a:prstGeom>
        </p:spPr>
        <p:txBody>
          <a:bodyPr lIns="0" tIns="0" rIns="0" bIns="0" rtlCol="0" anchor="t">
            <a:spAutoFit/>
          </a:bodyPr>
          <a:lstStyle/>
          <a:p>
            <a:pPr algn="l">
              <a:lnSpc>
                <a:spcPts val="3226"/>
              </a:lnSpc>
            </a:pPr>
            <a:r>
              <a:rPr lang="en-US" sz="2702" spc="8">
                <a:solidFill>
                  <a:srgbClr val="000000"/>
                </a:solidFill>
                <a:latin typeface="Calibri (MS)"/>
                <a:ea typeface="Calibri (MS)"/>
                <a:cs typeface="Calibri (MS)"/>
                <a:sym typeface="Calibri (MS)"/>
              </a:rPr>
              <a:t>Presented by:</a:t>
            </a:r>
          </a:p>
          <a:p>
            <a:pPr algn="l">
              <a:lnSpc>
                <a:spcPts val="3226"/>
              </a:lnSpc>
            </a:pPr>
            <a:r>
              <a:rPr lang="en-US" sz="2702" spc="8">
                <a:solidFill>
                  <a:srgbClr val="000000"/>
                </a:solidFill>
                <a:latin typeface="Calibri (MS)"/>
                <a:ea typeface="Calibri (MS)"/>
                <a:cs typeface="Calibri (MS)"/>
                <a:sym typeface="Calibri (MS)"/>
              </a:rPr>
              <a:t>R2142220538 - Kavya Singh R2142220483 - Dhruv Joshi R2142220265 -Madhav Madan R2142220306 - Akshat Pandey</a:t>
            </a:r>
          </a:p>
        </p:txBody>
      </p:sp>
      <p:sp>
        <p:nvSpPr>
          <p:cNvPr id="9" name="TextBox 9"/>
          <p:cNvSpPr txBox="1"/>
          <p:nvPr/>
        </p:nvSpPr>
        <p:spPr>
          <a:xfrm>
            <a:off x="11233528" y="9041187"/>
            <a:ext cx="6219901" cy="512382"/>
          </a:xfrm>
          <a:prstGeom prst="rect">
            <a:avLst/>
          </a:prstGeom>
        </p:spPr>
        <p:txBody>
          <a:bodyPr lIns="0" tIns="0" rIns="0" bIns="0" rtlCol="0" anchor="t">
            <a:spAutoFit/>
          </a:bodyPr>
          <a:lstStyle/>
          <a:p>
            <a:pPr algn="l">
              <a:lnSpc>
                <a:spcPts val="3783"/>
              </a:lnSpc>
            </a:pPr>
            <a:r>
              <a:rPr lang="en-US" sz="2702" spc="5">
                <a:solidFill>
                  <a:srgbClr val="000000"/>
                </a:solidFill>
                <a:latin typeface="Calibri (MS)"/>
                <a:ea typeface="Calibri (MS)"/>
                <a:cs typeface="Calibri (MS)"/>
                <a:sym typeface="Calibri (MS)"/>
              </a:rPr>
              <a:t>Mentored By - Dr. Arjun Arora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825" y="104775"/>
            <a:ext cx="18040350" cy="10077450"/>
          </a:xfrm>
          <a:custGeom>
            <a:avLst/>
            <a:gdLst/>
            <a:ahLst/>
            <a:cxnLst/>
            <a:rect l="l" t="t" r="r" b="b"/>
            <a:pathLst>
              <a:path w="18040350" h="10077450">
                <a:moveTo>
                  <a:pt x="0" y="0"/>
                </a:moveTo>
                <a:lnTo>
                  <a:pt x="18040350" y="0"/>
                </a:lnTo>
                <a:lnTo>
                  <a:pt x="18040350" y="10077450"/>
                </a:lnTo>
                <a:lnTo>
                  <a:pt x="0" y="10077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78200" y="19050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4"/>
            <a:stretch>
              <a:fillRect/>
            </a:stretch>
          </a:blipFill>
        </p:spPr>
      </p:sp>
      <p:sp>
        <p:nvSpPr>
          <p:cNvPr id="4" name="Freeform 4"/>
          <p:cNvSpPr/>
          <p:nvPr/>
        </p:nvSpPr>
        <p:spPr>
          <a:xfrm>
            <a:off x="16002000" y="228600"/>
            <a:ext cx="2076450" cy="1019175"/>
          </a:xfrm>
          <a:custGeom>
            <a:avLst/>
            <a:gdLst/>
            <a:ahLst/>
            <a:cxnLst/>
            <a:rect l="l" t="t" r="r" b="b"/>
            <a:pathLst>
              <a:path w="2076450" h="1019175">
                <a:moveTo>
                  <a:pt x="0" y="0"/>
                </a:moveTo>
                <a:lnTo>
                  <a:pt x="2076450" y="0"/>
                </a:lnTo>
                <a:lnTo>
                  <a:pt x="2076450" y="1019175"/>
                </a:lnTo>
                <a:lnTo>
                  <a:pt x="0" y="1019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991225" y="2562225"/>
            <a:ext cx="6305550" cy="2714625"/>
          </a:xfrm>
          <a:custGeom>
            <a:avLst/>
            <a:gdLst/>
            <a:ahLst/>
            <a:cxnLst/>
            <a:rect l="l" t="t" r="r" b="b"/>
            <a:pathLst>
              <a:path w="6305550" h="2714625">
                <a:moveTo>
                  <a:pt x="0" y="0"/>
                </a:moveTo>
                <a:lnTo>
                  <a:pt x="6305550" y="0"/>
                </a:lnTo>
                <a:lnTo>
                  <a:pt x="6305550" y="2714625"/>
                </a:lnTo>
                <a:lnTo>
                  <a:pt x="0" y="2714625"/>
                </a:lnTo>
                <a:lnTo>
                  <a:pt x="0" y="0"/>
                </a:lnTo>
                <a:close/>
              </a:path>
            </a:pathLst>
          </a:custGeom>
          <a:blipFill>
            <a:blip r:embed="rId7"/>
            <a:stretch>
              <a:fillRect/>
            </a:stretch>
          </a:blipFill>
        </p:spPr>
      </p:sp>
      <p:sp>
        <p:nvSpPr>
          <p:cNvPr id="6" name="TextBox 6"/>
          <p:cNvSpPr txBox="1"/>
          <p:nvPr/>
        </p:nvSpPr>
        <p:spPr>
          <a:xfrm>
            <a:off x="5703570" y="4985080"/>
            <a:ext cx="7028240" cy="1828571"/>
          </a:xfrm>
          <a:prstGeom prst="rect">
            <a:avLst/>
          </a:prstGeom>
        </p:spPr>
        <p:txBody>
          <a:bodyPr lIns="0" tIns="0" rIns="0" bIns="0" rtlCol="0" anchor="t">
            <a:spAutoFit/>
          </a:bodyPr>
          <a:lstStyle/>
          <a:p>
            <a:pPr algn="l">
              <a:lnSpc>
                <a:spcPts val="15133"/>
              </a:lnSpc>
            </a:pPr>
            <a:r>
              <a:rPr lang="en-US" sz="10809" spc="-172">
                <a:solidFill>
                  <a:srgbClr val="46B0FA"/>
                </a:solidFill>
                <a:latin typeface="IBM Plex Sans"/>
                <a:ea typeface="IBM Plex Sans"/>
                <a:cs typeface="IBM Plex Sans"/>
                <a:sym typeface="IBM Plex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825" y="104775"/>
            <a:ext cx="18040350" cy="10077450"/>
          </a:xfrm>
          <a:custGeom>
            <a:avLst/>
            <a:gdLst/>
            <a:ahLst/>
            <a:cxnLst/>
            <a:rect l="l" t="t" r="r" b="b"/>
            <a:pathLst>
              <a:path w="18040350" h="10077450">
                <a:moveTo>
                  <a:pt x="0" y="0"/>
                </a:moveTo>
                <a:lnTo>
                  <a:pt x="18040350" y="0"/>
                </a:lnTo>
                <a:lnTo>
                  <a:pt x="18040350" y="10077450"/>
                </a:lnTo>
                <a:lnTo>
                  <a:pt x="0" y="10077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78200" y="19050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4"/>
            <a:stretch>
              <a:fillRect/>
            </a:stretch>
          </a:blipFill>
        </p:spPr>
      </p:sp>
      <p:sp>
        <p:nvSpPr>
          <p:cNvPr id="4" name="TextBox 4"/>
          <p:cNvSpPr txBox="1"/>
          <p:nvPr/>
        </p:nvSpPr>
        <p:spPr>
          <a:xfrm>
            <a:off x="1067438" y="928592"/>
            <a:ext cx="2355313" cy="805377"/>
          </a:xfrm>
          <a:prstGeom prst="rect">
            <a:avLst/>
          </a:prstGeom>
        </p:spPr>
        <p:txBody>
          <a:bodyPr lIns="0" tIns="0" rIns="0" bIns="0" rtlCol="0" anchor="t">
            <a:spAutoFit/>
          </a:bodyPr>
          <a:lstStyle/>
          <a:p>
            <a:pPr algn="l">
              <a:lnSpc>
                <a:spcPts val="6726"/>
              </a:lnSpc>
            </a:pPr>
            <a:r>
              <a:rPr lang="en-US" sz="4804" spc="-72">
                <a:solidFill>
                  <a:srgbClr val="46B0FA"/>
                </a:solidFill>
                <a:latin typeface="IBM Plex Sans"/>
                <a:ea typeface="IBM Plex Sans"/>
                <a:cs typeface="IBM Plex Sans"/>
                <a:sym typeface="IBM Plex Sans"/>
              </a:rPr>
              <a:t>Content</a:t>
            </a:r>
          </a:p>
        </p:txBody>
      </p:sp>
      <p:sp>
        <p:nvSpPr>
          <p:cNvPr id="5" name="TextBox 5"/>
          <p:cNvSpPr txBox="1"/>
          <p:nvPr/>
        </p:nvSpPr>
        <p:spPr>
          <a:xfrm>
            <a:off x="1676400" y="1733969"/>
            <a:ext cx="7239000" cy="9100184"/>
          </a:xfrm>
          <a:prstGeom prst="rect">
            <a:avLst/>
          </a:prstGeom>
        </p:spPr>
        <p:txBody>
          <a:bodyPr wrap="square" lIns="0" tIns="0" rIns="0" bIns="0" rtlCol="0" anchor="t">
            <a:spAutoFit/>
          </a:bodyPr>
          <a:lstStyle/>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1. Introduction </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2. Motivation</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3. Problem statement  </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4. Objective </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5. Area of application </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6. Example illustration and proposed method</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7. Tech Concepts</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8. Gantt Chart</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9. References </a:t>
            </a:r>
          </a:p>
          <a:p>
            <a:pPr algn="l">
              <a:lnSpc>
                <a:spcPts val="7205"/>
              </a:lnSpc>
            </a:pPr>
            <a:r>
              <a:rPr lang="en-US" sz="3002" spc="-24" dirty="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0955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49600" y="36195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4"/>
            <a:stretch>
              <a:fillRect/>
            </a:stretch>
          </a:blipFill>
        </p:spPr>
      </p:sp>
      <p:sp>
        <p:nvSpPr>
          <p:cNvPr id="4" name="TextBox 4"/>
          <p:cNvSpPr txBox="1"/>
          <p:nvPr/>
        </p:nvSpPr>
        <p:spPr>
          <a:xfrm>
            <a:off x="601980" y="723011"/>
            <a:ext cx="3635673" cy="811403"/>
          </a:xfrm>
          <a:prstGeom prst="rect">
            <a:avLst/>
          </a:prstGeom>
        </p:spPr>
        <p:txBody>
          <a:bodyPr lIns="0" tIns="0" rIns="0" bIns="0" rtlCol="0" anchor="t">
            <a:spAutoFit/>
          </a:bodyPr>
          <a:lstStyle/>
          <a:p>
            <a:pPr algn="l">
              <a:lnSpc>
                <a:spcPts val="6726"/>
              </a:lnSpc>
            </a:pPr>
            <a:r>
              <a:rPr lang="en-US" sz="4804" spc="-76" dirty="0">
                <a:solidFill>
                  <a:srgbClr val="46B0FA"/>
                </a:solidFill>
                <a:latin typeface="IBM Plex Sans"/>
                <a:ea typeface="IBM Plex Sans"/>
                <a:cs typeface="IBM Plex Sans"/>
                <a:sym typeface="IBM Plex Sans"/>
              </a:rPr>
              <a:t>Introduction</a:t>
            </a:r>
          </a:p>
        </p:txBody>
      </p:sp>
      <p:sp>
        <p:nvSpPr>
          <p:cNvPr id="5" name="TextBox 5"/>
          <p:cNvSpPr txBox="1"/>
          <p:nvPr/>
        </p:nvSpPr>
        <p:spPr>
          <a:xfrm>
            <a:off x="537658" y="1753489"/>
            <a:ext cx="17321717" cy="2601161"/>
          </a:xfrm>
          <a:prstGeom prst="rect">
            <a:avLst/>
          </a:prstGeom>
        </p:spPr>
        <p:txBody>
          <a:bodyPr lIns="0" tIns="0" rIns="0" bIns="0" rtlCol="0" anchor="t">
            <a:spAutoFit/>
          </a:bodyPr>
          <a:lstStyle/>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Protection and management of data.</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File compression and encryption/decryption features.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Zip and unzip files using Huffman coding.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Encryption and decryption using AES/RSA/Huffman coding algorithms.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Autogenerated Key for encrypting and decrypting data. </a:t>
            </a:r>
          </a:p>
          <a:p>
            <a:pPr algn="l">
              <a:lnSpc>
                <a:spcPts val="3377"/>
              </a:lnSpc>
            </a:pPr>
            <a:endParaRPr lang="en-US" sz="2777" spc="2" dirty="0">
              <a:solidFill>
                <a:srgbClr val="000000"/>
              </a:solidFill>
              <a:latin typeface="Calibri (MS)"/>
              <a:ea typeface="Calibri (MS)"/>
              <a:cs typeface="Calibri (MS)"/>
              <a:sym typeface="Calibri (MS)"/>
            </a:endParaRPr>
          </a:p>
        </p:txBody>
      </p:sp>
      <p:sp>
        <p:nvSpPr>
          <p:cNvPr id="6" name="TextBox 6"/>
          <p:cNvSpPr txBox="1"/>
          <p:nvPr/>
        </p:nvSpPr>
        <p:spPr>
          <a:xfrm>
            <a:off x="562479" y="5143500"/>
            <a:ext cx="17272073" cy="3473195"/>
          </a:xfrm>
          <a:prstGeom prst="rect">
            <a:avLst/>
          </a:prstGeom>
        </p:spPr>
        <p:txBody>
          <a:bodyPr lIns="0" tIns="0" rIns="0" bIns="0" rtlCol="0" anchor="t">
            <a:spAutoFit/>
          </a:bodyPr>
          <a:lstStyle/>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Growing demand for effective and safe data management solutions.</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Unauthorized access and data breaches are growing concerns along with the amount of digital information.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Traditional file compression and encryption techniques may be too complicated or challenging.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Providing multiple encryption decryption algorithms in same programs.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Opportunity for our team to improve and test our programming skills. Working with advanced concepts like Huffman coding, RSA, and AES encryption in Core Java.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It helps us deepen our understanding of data security and software development practices. </a:t>
            </a:r>
          </a:p>
          <a:p>
            <a:pPr marL="457200" indent="-457200" algn="l">
              <a:lnSpc>
                <a:spcPts val="3377"/>
              </a:lnSpc>
              <a:buFont typeface="Arial" panose="020B0604020202020204" pitchFamily="34" charset="0"/>
              <a:buChar char="•"/>
            </a:pPr>
            <a:r>
              <a:rPr lang="en-US" sz="2777" spc="2" dirty="0">
                <a:solidFill>
                  <a:srgbClr val="000000"/>
                </a:solidFill>
                <a:latin typeface="Calibri (MS)"/>
                <a:ea typeface="Calibri (MS)"/>
                <a:cs typeface="Calibri (MS)"/>
                <a:sym typeface="Calibri (MS)"/>
              </a:rPr>
              <a:t>Helps to solve real world problems</a:t>
            </a:r>
          </a:p>
        </p:txBody>
      </p:sp>
      <p:sp>
        <p:nvSpPr>
          <p:cNvPr id="7" name="TextBox 7"/>
          <p:cNvSpPr txBox="1"/>
          <p:nvPr/>
        </p:nvSpPr>
        <p:spPr>
          <a:xfrm>
            <a:off x="601980" y="4310070"/>
            <a:ext cx="3284220" cy="641201"/>
          </a:xfrm>
          <a:prstGeom prst="rect">
            <a:avLst/>
          </a:prstGeom>
        </p:spPr>
        <p:txBody>
          <a:bodyPr wrap="square" lIns="0" tIns="0" rIns="0" bIns="0" rtlCol="0" anchor="t">
            <a:spAutoFit/>
          </a:bodyPr>
          <a:lstStyle/>
          <a:p>
            <a:pPr algn="l">
              <a:lnSpc>
                <a:spcPts val="5046"/>
              </a:lnSpc>
            </a:pPr>
            <a:r>
              <a:rPr lang="en-US" sz="4800" spc="-57" dirty="0">
                <a:solidFill>
                  <a:srgbClr val="00B0F0"/>
                </a:solidFill>
                <a:latin typeface="IBM Plex Sans"/>
                <a:ea typeface="IBM Plex Sans"/>
                <a:cs typeface="IBM Plex Sans"/>
                <a:sym typeface="IBM Plex Sans"/>
              </a:rPr>
              <a:t>Motivation</a:t>
            </a:r>
            <a:endParaRPr lang="en-US" sz="3604" spc="-57" dirty="0">
              <a:solidFill>
                <a:srgbClr val="00B0F0"/>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0955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49600" y="36195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4"/>
            <a:stretch>
              <a:fillRect/>
            </a:stretch>
          </a:blipFill>
        </p:spPr>
      </p:sp>
      <p:sp>
        <p:nvSpPr>
          <p:cNvPr id="5" name="TextBox 5"/>
          <p:cNvSpPr txBox="1"/>
          <p:nvPr/>
        </p:nvSpPr>
        <p:spPr>
          <a:xfrm>
            <a:off x="838200" y="2247900"/>
            <a:ext cx="16197891" cy="5396798"/>
          </a:xfrm>
          <a:prstGeom prst="rect">
            <a:avLst/>
          </a:prstGeom>
        </p:spPr>
        <p:txBody>
          <a:bodyPr lIns="0" tIns="0" rIns="0" bIns="0" rtlCol="0" anchor="t">
            <a:spAutoFit/>
          </a:bodyPr>
          <a:lstStyle/>
          <a:p>
            <a:pPr algn="l">
              <a:lnSpc>
                <a:spcPts val="5046"/>
              </a:lnSpc>
            </a:pPr>
            <a:r>
              <a:rPr lang="en-US" sz="4800" spc="-57" dirty="0">
                <a:solidFill>
                  <a:srgbClr val="00B0F0"/>
                </a:solidFill>
                <a:latin typeface="IBM Plex Sans"/>
                <a:ea typeface="IBM Plex Sans"/>
                <a:cs typeface="IBM Plex Sans"/>
                <a:sym typeface="IBM Plex Sans"/>
              </a:rPr>
              <a:t>Problem Statement</a:t>
            </a:r>
          </a:p>
          <a:p>
            <a:pPr algn="l">
              <a:lnSpc>
                <a:spcPts val="3341"/>
              </a:lnSpc>
            </a:pPr>
            <a:r>
              <a:rPr lang="en-US" sz="2777" spc="2" dirty="0">
                <a:solidFill>
                  <a:srgbClr val="000000"/>
                </a:solidFill>
                <a:latin typeface="Calibri (MS)"/>
                <a:ea typeface="Calibri (MS)"/>
                <a:cs typeface="Calibri (MS)"/>
                <a:sym typeface="Calibri (MS)"/>
              </a:rPr>
              <a:t>In today's digital world, secure and effective data management is essential. Many consumers find that the security and usability of existing solutions are compromised, leaving their sensitive data poorly protected. With an emphasis on user choice and convenience, "Zip Guard" aims to address this issue by offering an efficient solution that combines file compression with encryption.</a:t>
            </a:r>
          </a:p>
          <a:p>
            <a:pPr algn="l">
              <a:lnSpc>
                <a:spcPts val="3341"/>
              </a:lnSpc>
            </a:pPr>
            <a:endParaRPr lang="en-US" sz="2777" spc="2" dirty="0">
              <a:solidFill>
                <a:srgbClr val="000000"/>
              </a:solidFill>
              <a:latin typeface="Calibri (MS)"/>
              <a:ea typeface="Calibri (MS)"/>
              <a:cs typeface="Calibri (MS)"/>
              <a:sym typeface="Calibri (MS)"/>
            </a:endParaRPr>
          </a:p>
          <a:p>
            <a:pPr algn="l">
              <a:lnSpc>
                <a:spcPts val="5043"/>
              </a:lnSpc>
            </a:pPr>
            <a:r>
              <a:rPr lang="en-US" sz="4800" spc="-57" dirty="0">
                <a:solidFill>
                  <a:srgbClr val="00B0F0"/>
                </a:solidFill>
                <a:latin typeface="IBM Plex Sans"/>
                <a:ea typeface="IBM Plex Sans"/>
                <a:cs typeface="IBM Plex Sans"/>
                <a:sym typeface="IBM Plex Sans"/>
              </a:rPr>
              <a:t>Objective</a:t>
            </a:r>
          </a:p>
          <a:p>
            <a:pPr algn="l">
              <a:lnSpc>
                <a:spcPts val="2103"/>
              </a:lnSpc>
            </a:pPr>
            <a:endParaRPr lang="en-US" sz="3602" spc="-57" dirty="0">
              <a:solidFill>
                <a:srgbClr val="000000"/>
              </a:solidFill>
              <a:latin typeface="IBM Plex Sans"/>
              <a:ea typeface="IBM Plex Sans"/>
              <a:cs typeface="IBM Plex Sans"/>
              <a:sym typeface="IBM Plex Sans"/>
            </a:endParaRPr>
          </a:p>
          <a:p>
            <a:pPr marL="457200" indent="-457200" algn="l">
              <a:lnSpc>
                <a:spcPts val="3380"/>
              </a:lnSpc>
              <a:buFont typeface="Arial" panose="020B0604020202020204" pitchFamily="34" charset="0"/>
              <a:buChar char="•"/>
            </a:pPr>
            <a:r>
              <a:rPr lang="en-US" sz="2777" spc="2" dirty="0">
                <a:solidFill>
                  <a:srgbClr val="000000"/>
                </a:solidFill>
                <a:latin typeface="Calibri (MS)"/>
                <a:ea typeface="Calibri (MS)"/>
                <a:cs typeface="Calibri (MS)"/>
                <a:sym typeface="Calibri (MS)"/>
              </a:rPr>
              <a:t>Develop a tool that combines efficient file compression using Huffman coding with secure encryption options.</a:t>
            </a:r>
          </a:p>
          <a:p>
            <a:pPr marL="457200" indent="-457200" algn="l">
              <a:lnSpc>
                <a:spcPts val="3380"/>
              </a:lnSpc>
              <a:buFont typeface="Arial" panose="020B0604020202020204" pitchFamily="34" charset="0"/>
              <a:buChar char="•"/>
            </a:pPr>
            <a:r>
              <a:rPr lang="en-US" sz="2777" spc="2" dirty="0">
                <a:solidFill>
                  <a:srgbClr val="000000"/>
                </a:solidFill>
                <a:latin typeface="Calibri (MS)"/>
                <a:ea typeface="Calibri (MS)"/>
                <a:cs typeface="Calibri (MS)"/>
                <a:sym typeface="Calibri (MS)"/>
              </a:rPr>
              <a:t>Provide users with a choice between RSA and AES encryption algorithms to meet varying security needs.</a:t>
            </a:r>
          </a:p>
          <a:p>
            <a:pPr marL="457200" indent="-457200" algn="l">
              <a:lnSpc>
                <a:spcPts val="3380"/>
              </a:lnSpc>
              <a:buFont typeface="Arial" panose="020B0604020202020204" pitchFamily="34" charset="0"/>
              <a:buChar char="•"/>
            </a:pPr>
            <a:r>
              <a:rPr lang="en-US" sz="2777" spc="2" dirty="0">
                <a:solidFill>
                  <a:srgbClr val="000000"/>
                </a:solidFill>
                <a:latin typeface="Calibri (MS)"/>
                <a:ea typeface="Calibri (MS)"/>
                <a:cs typeface="Calibri (MS)"/>
                <a:sym typeface="Calibri (MS)"/>
              </a:rPr>
              <a:t>Automate the key generation process to simplify encryption for users without technical expertise.</a:t>
            </a:r>
          </a:p>
          <a:p>
            <a:pPr marL="457200" indent="-457200" algn="l">
              <a:lnSpc>
                <a:spcPts val="3380"/>
              </a:lnSpc>
              <a:buFont typeface="Arial" panose="020B0604020202020204" pitchFamily="34" charset="0"/>
              <a:buChar char="•"/>
            </a:pPr>
            <a:r>
              <a:rPr lang="en-US" sz="2777" spc="2" dirty="0">
                <a:solidFill>
                  <a:srgbClr val="000000"/>
                </a:solidFill>
                <a:latin typeface="Calibri (MS)"/>
                <a:ea typeface="Calibri (MS)"/>
                <a:cs typeface="Calibri (MS)"/>
                <a:sym typeface="Calibri (MS)"/>
              </a:rPr>
              <a:t>Ensure the tool is user-friendly and effective in protecting sensitive digital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7AD36D6-9BF1-D8CB-7145-C49A7A854F39}"/>
              </a:ext>
            </a:extLst>
          </p:cNvPr>
          <p:cNvSpPr/>
          <p:nvPr/>
        </p:nvSpPr>
        <p:spPr>
          <a:xfrm>
            <a:off x="228600" y="20955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0378B92-BEE8-072D-E450-A2DAF4BA5A6E}"/>
              </a:ext>
            </a:extLst>
          </p:cNvPr>
          <p:cNvSpPr/>
          <p:nvPr/>
        </p:nvSpPr>
        <p:spPr>
          <a:xfrm>
            <a:off x="15849600" y="36195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4"/>
            <a:stretch>
              <a:fillRect/>
            </a:stretch>
          </a:blipFill>
        </p:spPr>
      </p:sp>
      <p:graphicFrame>
        <p:nvGraphicFramePr>
          <p:cNvPr id="5" name="Table 4">
            <a:extLst>
              <a:ext uri="{FF2B5EF4-FFF2-40B4-BE49-F238E27FC236}">
                <a16:creationId xmlns:a16="http://schemas.microsoft.com/office/drawing/2014/main" id="{F461F235-6C45-B387-34A9-F8491EDE0156}"/>
              </a:ext>
            </a:extLst>
          </p:cNvPr>
          <p:cNvGraphicFramePr>
            <a:graphicFrameLocks noGrp="1"/>
          </p:cNvGraphicFramePr>
          <p:nvPr>
            <p:extLst>
              <p:ext uri="{D42A27DB-BD31-4B8C-83A1-F6EECF244321}">
                <p14:modId xmlns:p14="http://schemas.microsoft.com/office/powerpoint/2010/main" val="3635616646"/>
              </p:ext>
            </p:extLst>
          </p:nvPr>
        </p:nvGraphicFramePr>
        <p:xfrm>
          <a:off x="3048000" y="2600325"/>
          <a:ext cx="12192000" cy="5105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28304237"/>
                    </a:ext>
                  </a:extLst>
                </a:gridCol>
                <a:gridCol w="4064000">
                  <a:extLst>
                    <a:ext uri="{9D8B030D-6E8A-4147-A177-3AD203B41FA5}">
                      <a16:colId xmlns:a16="http://schemas.microsoft.com/office/drawing/2014/main" val="2576809257"/>
                    </a:ext>
                  </a:extLst>
                </a:gridCol>
                <a:gridCol w="4064000">
                  <a:extLst>
                    <a:ext uri="{9D8B030D-6E8A-4147-A177-3AD203B41FA5}">
                      <a16:colId xmlns:a16="http://schemas.microsoft.com/office/drawing/2014/main" val="3755223870"/>
                    </a:ext>
                  </a:extLst>
                </a:gridCol>
              </a:tblGrid>
              <a:tr h="1270000">
                <a:tc>
                  <a:txBody>
                    <a:bodyPr/>
                    <a:lstStyle/>
                    <a:p>
                      <a:pPr algn="ctr"/>
                      <a:r>
                        <a:rPr lang="en-IN" sz="2400" i="0" dirty="0"/>
                        <a:t>MNC</a:t>
                      </a:r>
                    </a:p>
                  </a:txBody>
                  <a:tcPr/>
                </a:tc>
                <a:tc>
                  <a:txBody>
                    <a:bodyPr/>
                    <a:lstStyle/>
                    <a:p>
                      <a:pPr algn="ctr"/>
                      <a:r>
                        <a:rPr lang="en-IN" sz="2400" dirty="0"/>
                        <a:t>SOCIETY</a:t>
                      </a:r>
                    </a:p>
                  </a:txBody>
                  <a:tcPr/>
                </a:tc>
                <a:tc>
                  <a:txBody>
                    <a:bodyPr/>
                    <a:lstStyle/>
                    <a:p>
                      <a:pPr algn="ctr"/>
                      <a:r>
                        <a:rPr lang="en-IN" sz="2400" dirty="0"/>
                        <a:t>PERSONAL USE</a:t>
                      </a:r>
                    </a:p>
                  </a:txBody>
                  <a:tcPr/>
                </a:tc>
                <a:extLst>
                  <a:ext uri="{0D108BD9-81ED-4DB2-BD59-A6C34878D82A}">
                    <a16:rowId xmlns:a16="http://schemas.microsoft.com/office/drawing/2014/main" val="1130408341"/>
                  </a:ext>
                </a:extLst>
              </a:tr>
              <a:tr h="383540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87889732"/>
                  </a:ext>
                </a:extLst>
              </a:tr>
            </a:tbl>
          </a:graphicData>
        </a:graphic>
      </p:graphicFrame>
      <p:sp>
        <p:nvSpPr>
          <p:cNvPr id="10" name="TextBox 9">
            <a:extLst>
              <a:ext uri="{FF2B5EF4-FFF2-40B4-BE49-F238E27FC236}">
                <a16:creationId xmlns:a16="http://schemas.microsoft.com/office/drawing/2014/main" id="{B77C3CFC-C2AC-5226-E456-8D5532604869}"/>
              </a:ext>
            </a:extLst>
          </p:cNvPr>
          <p:cNvSpPr txBox="1"/>
          <p:nvPr/>
        </p:nvSpPr>
        <p:spPr>
          <a:xfrm>
            <a:off x="1066800" y="1072731"/>
            <a:ext cx="13639800" cy="733534"/>
          </a:xfrm>
          <a:prstGeom prst="rect">
            <a:avLst/>
          </a:prstGeom>
          <a:noFill/>
        </p:spPr>
        <p:txBody>
          <a:bodyPr wrap="square">
            <a:spAutoFit/>
          </a:bodyPr>
          <a:lstStyle/>
          <a:p>
            <a:pPr algn="l">
              <a:lnSpc>
                <a:spcPts val="5046"/>
              </a:lnSpc>
            </a:pPr>
            <a:r>
              <a:rPr lang="en-US" sz="4800" spc="-57" dirty="0">
                <a:solidFill>
                  <a:srgbClr val="00B0F0"/>
                </a:solidFill>
                <a:latin typeface="IBM Plex Sans"/>
                <a:ea typeface="IBM Plex Sans"/>
                <a:cs typeface="IBM Plex Sans"/>
                <a:sym typeface="IBM Plex Sans"/>
              </a:rPr>
              <a:t>Area of Application</a:t>
            </a:r>
          </a:p>
        </p:txBody>
      </p:sp>
      <p:pic>
        <p:nvPicPr>
          <p:cNvPr id="12" name="Picture 11" descr="A low angle view of a building&#10;&#10;Description automatically generated">
            <a:extLst>
              <a:ext uri="{FF2B5EF4-FFF2-40B4-BE49-F238E27FC236}">
                <a16:creationId xmlns:a16="http://schemas.microsoft.com/office/drawing/2014/main" id="{849458DC-7222-874B-58FE-052EA83FD433}"/>
              </a:ext>
            </a:extLst>
          </p:cNvPr>
          <p:cNvPicPr>
            <a:picLocks noChangeAspect="1"/>
          </p:cNvPicPr>
          <p:nvPr/>
        </p:nvPicPr>
        <p:blipFill>
          <a:blip r:embed="rId5"/>
          <a:stretch>
            <a:fillRect/>
          </a:stretch>
        </p:blipFill>
        <p:spPr>
          <a:xfrm>
            <a:off x="3276600" y="4610100"/>
            <a:ext cx="3657600" cy="2341364"/>
          </a:xfrm>
          <a:prstGeom prst="rect">
            <a:avLst/>
          </a:prstGeom>
        </p:spPr>
      </p:pic>
      <p:pic>
        <p:nvPicPr>
          <p:cNvPr id="1028" name="Picture 4" descr="Society registration | Requirements| Purpose | Procedure | LegalRaasta">
            <a:extLst>
              <a:ext uri="{FF2B5EF4-FFF2-40B4-BE49-F238E27FC236}">
                <a16:creationId xmlns:a16="http://schemas.microsoft.com/office/drawing/2014/main" id="{7D55EE00-43AD-EAB0-38D5-94F2BF0C40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0" y="4596384"/>
            <a:ext cx="3657600" cy="2336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7,300+ Student Using Laptop Stock Illustrations, Royalty-Free Vector  Graphics &amp; Clip Art - iStock | College student using laptop, Male student using  laptop, Young student using laptop">
            <a:extLst>
              <a:ext uri="{FF2B5EF4-FFF2-40B4-BE49-F238E27FC236}">
                <a16:creationId xmlns:a16="http://schemas.microsoft.com/office/drawing/2014/main" id="{8AD37B79-D233-952B-81E9-14294D7855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6848" y="4610100"/>
            <a:ext cx="3657600" cy="23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5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49600" y="36195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2"/>
            <a:stretch>
              <a:fillRect/>
            </a:stretch>
          </a:blipFill>
        </p:spPr>
      </p:sp>
      <p:sp>
        <p:nvSpPr>
          <p:cNvPr id="3" name="TextBox 3"/>
          <p:cNvSpPr txBox="1"/>
          <p:nvPr/>
        </p:nvSpPr>
        <p:spPr>
          <a:xfrm>
            <a:off x="652457" y="1326237"/>
            <a:ext cx="5900743" cy="1282402"/>
          </a:xfrm>
          <a:prstGeom prst="rect">
            <a:avLst/>
          </a:prstGeom>
        </p:spPr>
        <p:txBody>
          <a:bodyPr wrap="square" lIns="0" tIns="0" rIns="0" bIns="0" rtlCol="0" anchor="t">
            <a:spAutoFit/>
          </a:bodyPr>
          <a:lstStyle/>
          <a:p>
            <a:pPr algn="l">
              <a:lnSpc>
                <a:spcPts val="5047"/>
              </a:lnSpc>
            </a:pPr>
            <a:r>
              <a:rPr lang="en-US" sz="4800" spc="-57" dirty="0">
                <a:solidFill>
                  <a:srgbClr val="46B0FA"/>
                </a:solidFill>
                <a:latin typeface="IBM Plex Sans"/>
                <a:ea typeface="IBM Plex Sans"/>
                <a:cs typeface="IBM Plex Sans"/>
                <a:sym typeface="IBM Plex Sans"/>
              </a:rPr>
              <a:t>Example illustration</a:t>
            </a:r>
          </a:p>
          <a:p>
            <a:pPr algn="l">
              <a:lnSpc>
                <a:spcPts val="5046"/>
              </a:lnSpc>
            </a:pPr>
            <a:endParaRPr lang="en-US" sz="4800" spc="-57" dirty="0">
              <a:solidFill>
                <a:srgbClr val="46B0FA"/>
              </a:solidFill>
              <a:latin typeface="IBM Plex Sans"/>
              <a:ea typeface="IBM Plex Sans"/>
              <a:cs typeface="IBM Plex Sans"/>
              <a:sym typeface="IBM Plex Sans"/>
            </a:endParaRPr>
          </a:p>
        </p:txBody>
      </p:sp>
      <p:sp>
        <p:nvSpPr>
          <p:cNvPr id="4" name="TextBox 4"/>
          <p:cNvSpPr txBox="1"/>
          <p:nvPr/>
        </p:nvSpPr>
        <p:spPr>
          <a:xfrm>
            <a:off x="528133" y="2355125"/>
            <a:ext cx="17321717" cy="2204156"/>
          </a:xfrm>
          <a:prstGeom prst="rect">
            <a:avLst/>
          </a:prstGeom>
        </p:spPr>
        <p:txBody>
          <a:bodyPr lIns="0" tIns="0" rIns="0" bIns="0" rtlCol="0" anchor="t">
            <a:spAutoFit/>
          </a:bodyPr>
          <a:lstStyle/>
          <a:p>
            <a:pPr algn="l">
              <a:lnSpc>
                <a:spcPts val="3377"/>
              </a:lnSpc>
            </a:pPr>
            <a:r>
              <a:rPr lang="en-US" sz="2777" spc="2" dirty="0">
                <a:solidFill>
                  <a:srgbClr val="000000"/>
                </a:solidFill>
                <a:latin typeface="Calibri (MS)"/>
                <a:ea typeface="Calibri (MS)"/>
                <a:cs typeface="Calibri (MS)"/>
                <a:sym typeface="Calibri (MS)"/>
              </a:rPr>
              <a:t>Consider a scenario where a user needs to send sensitive financial documents over the internet. Using "Zip Guard," they can compress the files to reduce their size and then choose either RSA or AES encryption to secure them. The tool automatically generates the necessary keys, ensuring that only the intended recipient can decrypt and access the files. This process not only protects the data but also ensures efficient file transfer.</a:t>
            </a:r>
          </a:p>
          <a:p>
            <a:pPr algn="l">
              <a:lnSpc>
                <a:spcPts val="3377"/>
              </a:lnSpc>
            </a:pPr>
            <a:endParaRPr lang="en-US" sz="2777" spc="2" dirty="0">
              <a:solidFill>
                <a:srgbClr val="000000"/>
              </a:solidFill>
              <a:latin typeface="Calibri (MS)"/>
              <a:ea typeface="Calibri (MS)"/>
              <a:cs typeface="Calibri (MS)"/>
              <a:sym typeface="Calibri (MS)"/>
            </a:endParaRPr>
          </a:p>
        </p:txBody>
      </p:sp>
      <p:sp>
        <p:nvSpPr>
          <p:cNvPr id="5" name="TextBox 5"/>
          <p:cNvSpPr txBox="1"/>
          <p:nvPr/>
        </p:nvSpPr>
        <p:spPr>
          <a:xfrm>
            <a:off x="607466" y="4711681"/>
            <a:ext cx="5488534" cy="1282402"/>
          </a:xfrm>
          <a:prstGeom prst="rect">
            <a:avLst/>
          </a:prstGeom>
        </p:spPr>
        <p:txBody>
          <a:bodyPr wrap="square" lIns="0" tIns="0" rIns="0" bIns="0" rtlCol="0" anchor="t">
            <a:spAutoFit/>
          </a:bodyPr>
          <a:lstStyle/>
          <a:p>
            <a:pPr algn="l">
              <a:lnSpc>
                <a:spcPts val="5047"/>
              </a:lnSpc>
            </a:pPr>
            <a:r>
              <a:rPr lang="en-US" sz="4800" spc="-57" dirty="0">
                <a:solidFill>
                  <a:srgbClr val="46B0FA"/>
                </a:solidFill>
                <a:latin typeface="IBM Plex Sans"/>
                <a:ea typeface="IBM Plex Sans"/>
                <a:cs typeface="IBM Plex Sans"/>
                <a:sym typeface="IBM Plex Sans"/>
              </a:rPr>
              <a:t>Proposed Method</a:t>
            </a:r>
          </a:p>
          <a:p>
            <a:pPr algn="l">
              <a:lnSpc>
                <a:spcPts val="5046"/>
              </a:lnSpc>
            </a:pPr>
            <a:endParaRPr lang="en-US" sz="4800" spc="-57" dirty="0">
              <a:solidFill>
                <a:srgbClr val="46B0FA"/>
              </a:solidFill>
              <a:latin typeface="IBM Plex Sans"/>
              <a:ea typeface="IBM Plex Sans"/>
              <a:cs typeface="IBM Plex Sans"/>
              <a:sym typeface="IBM Plex Sans"/>
            </a:endParaRPr>
          </a:p>
        </p:txBody>
      </p:sp>
      <p:sp>
        <p:nvSpPr>
          <p:cNvPr id="6" name="TextBox 6"/>
          <p:cNvSpPr txBox="1"/>
          <p:nvPr/>
        </p:nvSpPr>
        <p:spPr>
          <a:xfrm>
            <a:off x="483141" y="5740569"/>
            <a:ext cx="17321717" cy="2632781"/>
          </a:xfrm>
          <a:prstGeom prst="rect">
            <a:avLst/>
          </a:prstGeom>
        </p:spPr>
        <p:txBody>
          <a:bodyPr lIns="0" tIns="0" rIns="0" bIns="0" rtlCol="0" anchor="t">
            <a:spAutoFit/>
          </a:bodyPr>
          <a:lstStyle/>
          <a:p>
            <a:pPr algn="l">
              <a:lnSpc>
                <a:spcPts val="3377"/>
              </a:lnSpc>
            </a:pPr>
            <a:r>
              <a:rPr lang="en-US" sz="2777" spc="2">
                <a:solidFill>
                  <a:srgbClr val="000000"/>
                </a:solidFill>
                <a:latin typeface="Calibri (MS)"/>
                <a:ea typeface="Calibri (MS)"/>
                <a:cs typeface="Calibri (MS)"/>
                <a:sym typeface="Calibri (MS)"/>
              </a:rPr>
              <a:t>Zip Guard" compresses files using Huffman coding and encrypts them with RSA/AES. The first step in the procedure is for the user to choose which files to compress. After that, the utility uses Huffman coding to minimize the file size. The tool then automatically produces the necessary keys once the user chooses between RSA and AES encryption. After the files have been encrypted and compressed, they can be transferred or stored safely. This technique makes sure that data is safely stored and managed effectively.</a:t>
            </a:r>
          </a:p>
          <a:p>
            <a:pPr algn="l">
              <a:lnSpc>
                <a:spcPts val="3377"/>
              </a:lnSpc>
            </a:pPr>
            <a:endParaRPr lang="en-US" sz="2777" spc="2">
              <a:solidFill>
                <a:srgbClr val="000000"/>
              </a:solidFill>
              <a:latin typeface="Calibri (MS)"/>
              <a:ea typeface="Calibri (MS)"/>
              <a:cs typeface="Calibri (MS)"/>
              <a:sym typeface="Calibri (MS)"/>
            </a:endParaRPr>
          </a:p>
        </p:txBody>
      </p:sp>
      <p:sp>
        <p:nvSpPr>
          <p:cNvPr id="7" name="Freeform 7"/>
          <p:cNvSpPr/>
          <p:nvPr/>
        </p:nvSpPr>
        <p:spPr>
          <a:xfrm>
            <a:off x="228600" y="20955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0955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4840" y="1074420"/>
            <a:ext cx="5372100" cy="19050"/>
          </a:xfrm>
          <a:custGeom>
            <a:avLst/>
            <a:gdLst/>
            <a:ahLst/>
            <a:cxnLst/>
            <a:rect l="l" t="t" r="r" b="b"/>
            <a:pathLst>
              <a:path w="5372100" h="19050">
                <a:moveTo>
                  <a:pt x="0" y="0"/>
                </a:moveTo>
                <a:lnTo>
                  <a:pt x="5372100" y="0"/>
                </a:lnTo>
                <a:lnTo>
                  <a:pt x="5372100" y="19050"/>
                </a:lnTo>
                <a:lnTo>
                  <a:pt x="0" y="19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77094" y="4904889"/>
            <a:ext cx="6782736" cy="3965179"/>
          </a:xfrm>
          <a:custGeom>
            <a:avLst/>
            <a:gdLst/>
            <a:ahLst/>
            <a:cxnLst/>
            <a:rect l="l" t="t" r="r" b="b"/>
            <a:pathLst>
              <a:path w="6782736" h="3965179">
                <a:moveTo>
                  <a:pt x="0" y="0"/>
                </a:moveTo>
                <a:lnTo>
                  <a:pt x="6782736" y="0"/>
                </a:lnTo>
                <a:lnTo>
                  <a:pt x="6782736" y="3965179"/>
                </a:lnTo>
                <a:lnTo>
                  <a:pt x="0" y="3965179"/>
                </a:lnTo>
                <a:lnTo>
                  <a:pt x="0" y="0"/>
                </a:lnTo>
                <a:close/>
              </a:path>
            </a:pathLst>
          </a:custGeom>
          <a:blipFill>
            <a:blip r:embed="rId6"/>
            <a:stretch>
              <a:fillRect/>
            </a:stretch>
          </a:blipFill>
        </p:spPr>
      </p:sp>
      <p:sp>
        <p:nvSpPr>
          <p:cNvPr id="5" name="Freeform 5"/>
          <p:cNvSpPr/>
          <p:nvPr/>
        </p:nvSpPr>
        <p:spPr>
          <a:xfrm>
            <a:off x="11980485" y="1028700"/>
            <a:ext cx="4409686" cy="7410024"/>
          </a:xfrm>
          <a:custGeom>
            <a:avLst/>
            <a:gdLst/>
            <a:ahLst/>
            <a:cxnLst/>
            <a:rect l="l" t="t" r="r" b="b"/>
            <a:pathLst>
              <a:path w="4409686" h="7410024">
                <a:moveTo>
                  <a:pt x="0" y="0"/>
                </a:moveTo>
                <a:lnTo>
                  <a:pt x="4409686" y="0"/>
                </a:lnTo>
                <a:lnTo>
                  <a:pt x="4409686" y="7410024"/>
                </a:lnTo>
                <a:lnTo>
                  <a:pt x="0" y="7410024"/>
                </a:lnTo>
                <a:lnTo>
                  <a:pt x="0" y="0"/>
                </a:lnTo>
                <a:close/>
              </a:path>
            </a:pathLst>
          </a:custGeom>
          <a:blipFill>
            <a:blip r:embed="rId7"/>
            <a:stretch>
              <a:fillRect l="-67611" r="-56441"/>
            </a:stretch>
          </a:blipFill>
        </p:spPr>
      </p:sp>
      <p:sp>
        <p:nvSpPr>
          <p:cNvPr id="6" name="TextBox 6"/>
          <p:cNvSpPr txBox="1"/>
          <p:nvPr/>
        </p:nvSpPr>
        <p:spPr>
          <a:xfrm>
            <a:off x="624840" y="609433"/>
            <a:ext cx="9280846" cy="415948"/>
          </a:xfrm>
          <a:prstGeom prst="rect">
            <a:avLst/>
          </a:prstGeom>
        </p:spPr>
        <p:txBody>
          <a:bodyPr wrap="square" lIns="0" tIns="0" rIns="0" bIns="0" rtlCol="0" anchor="t">
            <a:spAutoFit/>
          </a:bodyPr>
          <a:lstStyle/>
          <a:p>
            <a:pPr algn="l">
              <a:lnSpc>
                <a:spcPts val="2702"/>
              </a:lnSpc>
            </a:pPr>
            <a:r>
              <a:rPr lang="en-US" sz="4800" spc="-19" dirty="0">
                <a:solidFill>
                  <a:srgbClr val="00B0F0"/>
                </a:solidFill>
                <a:latin typeface="IBM Plex Sans Condensed"/>
                <a:ea typeface="IBM Plex Sans Condensed"/>
                <a:cs typeface="IBM Plex Sans Condensed"/>
                <a:sym typeface="IBM Plex Sans Condensed"/>
              </a:rPr>
              <a:t>Technical Concepts (Algorithms) used </a:t>
            </a:r>
          </a:p>
        </p:txBody>
      </p:sp>
      <p:sp>
        <p:nvSpPr>
          <p:cNvPr id="7" name="TextBox 7"/>
          <p:cNvSpPr txBox="1"/>
          <p:nvPr/>
        </p:nvSpPr>
        <p:spPr>
          <a:xfrm>
            <a:off x="866461" y="1456420"/>
            <a:ext cx="8593369" cy="699159"/>
          </a:xfrm>
          <a:prstGeom prst="rect">
            <a:avLst/>
          </a:prstGeom>
        </p:spPr>
        <p:txBody>
          <a:bodyPr lIns="0" tIns="0" rIns="0" bIns="0" rtlCol="0" anchor="t">
            <a:spAutoFit/>
          </a:bodyPr>
          <a:lstStyle/>
          <a:p>
            <a:pPr algn="l">
              <a:lnSpc>
                <a:spcPts val="2702"/>
              </a:lnSpc>
            </a:pPr>
            <a:r>
              <a:rPr lang="en-US" sz="2402" spc="-19">
                <a:solidFill>
                  <a:srgbClr val="000000"/>
                </a:solidFill>
                <a:latin typeface="IBM Plex Sans Condensed"/>
                <a:ea typeface="IBM Plex Sans Condensed"/>
                <a:cs typeface="IBM Plex Sans Condensed"/>
                <a:sym typeface="IBM Plex Sans Condensed"/>
              </a:rPr>
              <a:t>•Huffman Algorithm: Used to Zip and encrypt the files and provide a key to decrypt.</a:t>
            </a:r>
          </a:p>
        </p:txBody>
      </p:sp>
      <p:sp>
        <p:nvSpPr>
          <p:cNvPr id="8" name="TextBox 8"/>
          <p:cNvSpPr txBox="1"/>
          <p:nvPr/>
        </p:nvSpPr>
        <p:spPr>
          <a:xfrm>
            <a:off x="866461" y="2486139"/>
            <a:ext cx="8791423" cy="699159"/>
          </a:xfrm>
          <a:prstGeom prst="rect">
            <a:avLst/>
          </a:prstGeom>
        </p:spPr>
        <p:txBody>
          <a:bodyPr lIns="0" tIns="0" rIns="0" bIns="0" rtlCol="0" anchor="t">
            <a:spAutoFit/>
          </a:bodyPr>
          <a:lstStyle/>
          <a:p>
            <a:pPr algn="l">
              <a:lnSpc>
                <a:spcPts val="2702"/>
              </a:lnSpc>
            </a:pPr>
            <a:r>
              <a:rPr lang="en-US" sz="2402" spc="-19">
                <a:solidFill>
                  <a:srgbClr val="000000"/>
                </a:solidFill>
                <a:latin typeface="IBM Plex Sans Condensed"/>
                <a:ea typeface="IBM Plex Sans Condensed"/>
                <a:cs typeface="IBM Plex Sans Condensed"/>
                <a:sym typeface="IBM Plex Sans Condensed"/>
              </a:rPr>
              <a:t>•RSA: Used to encrypt and decrypt a file and provide a public and  private key to unlock</a:t>
            </a:r>
          </a:p>
        </p:txBody>
      </p:sp>
      <p:sp>
        <p:nvSpPr>
          <p:cNvPr id="9" name="TextBox 9"/>
          <p:cNvSpPr txBox="1"/>
          <p:nvPr/>
        </p:nvSpPr>
        <p:spPr>
          <a:xfrm>
            <a:off x="866461" y="3515725"/>
            <a:ext cx="8506854" cy="699159"/>
          </a:xfrm>
          <a:prstGeom prst="rect">
            <a:avLst/>
          </a:prstGeom>
        </p:spPr>
        <p:txBody>
          <a:bodyPr lIns="0" tIns="0" rIns="0" bIns="0" rtlCol="0" anchor="t">
            <a:spAutoFit/>
          </a:bodyPr>
          <a:lstStyle/>
          <a:p>
            <a:pPr algn="l">
              <a:lnSpc>
                <a:spcPts val="2702"/>
              </a:lnSpc>
            </a:pPr>
            <a:r>
              <a:rPr lang="en-US" sz="2402" spc="-19">
                <a:solidFill>
                  <a:srgbClr val="000000"/>
                </a:solidFill>
                <a:latin typeface="IBM Plex Sans Condensed"/>
                <a:ea typeface="IBM Plex Sans Condensed"/>
                <a:cs typeface="IBM Plex Sans Condensed"/>
                <a:sym typeface="IBM Plex Sans Condensed"/>
              </a:rPr>
              <a:t>•AES: Used to encrypt and decrypt data using same key and  done task in rounds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61E5-FBD2-3518-9B50-4BEEE79CB101}"/>
              </a:ext>
            </a:extLst>
          </p:cNvPr>
          <p:cNvPicPr>
            <a:picLocks noChangeAspect="1"/>
          </p:cNvPicPr>
          <p:nvPr/>
        </p:nvPicPr>
        <p:blipFill>
          <a:blip r:embed="rId2"/>
          <a:stretch>
            <a:fillRect/>
          </a:stretch>
        </p:blipFill>
        <p:spPr>
          <a:xfrm>
            <a:off x="2971800" y="478820"/>
            <a:ext cx="12344399" cy="9329360"/>
          </a:xfrm>
          <a:prstGeom prst="rect">
            <a:avLst/>
          </a:prstGeom>
          <a:effectLst>
            <a:outerShdw blurRad="50800" dist="38100" dir="2700000" algn="tl" rotWithShape="0">
              <a:prstClr val="black">
                <a:alpha val="40000"/>
              </a:prstClr>
            </a:outerShdw>
          </a:effectLst>
        </p:spPr>
      </p:pic>
      <p:sp>
        <p:nvSpPr>
          <p:cNvPr id="4" name="Freeform 2">
            <a:extLst>
              <a:ext uri="{FF2B5EF4-FFF2-40B4-BE49-F238E27FC236}">
                <a16:creationId xmlns:a16="http://schemas.microsoft.com/office/drawing/2014/main" id="{374D6629-AB5F-9DDE-846F-963D516C2396}"/>
              </a:ext>
            </a:extLst>
          </p:cNvPr>
          <p:cNvSpPr/>
          <p:nvPr/>
        </p:nvSpPr>
        <p:spPr>
          <a:xfrm>
            <a:off x="228600" y="19050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3">
            <a:extLst>
              <a:ext uri="{FF2B5EF4-FFF2-40B4-BE49-F238E27FC236}">
                <a16:creationId xmlns:a16="http://schemas.microsoft.com/office/drawing/2014/main" id="{7A092A4F-0AF4-888F-99F7-3C6A458A68FC}"/>
              </a:ext>
            </a:extLst>
          </p:cNvPr>
          <p:cNvSpPr/>
          <p:nvPr/>
        </p:nvSpPr>
        <p:spPr>
          <a:xfrm>
            <a:off x="15849600" y="34290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5"/>
            <a:stretch>
              <a:fillRect/>
            </a:stretch>
          </a:blipFill>
        </p:spPr>
      </p:sp>
    </p:spTree>
    <p:extLst>
      <p:ext uri="{BB962C8B-B14F-4D97-AF65-F5344CB8AC3E}">
        <p14:creationId xmlns:p14="http://schemas.microsoft.com/office/powerpoint/2010/main" val="248068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49600" y="36195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2"/>
            <a:stretch>
              <a:fillRect/>
            </a:stretch>
          </a:blipFill>
        </p:spPr>
      </p:sp>
      <p:sp>
        <p:nvSpPr>
          <p:cNvPr id="4" name="TextBox 4"/>
          <p:cNvSpPr txBox="1"/>
          <p:nvPr/>
        </p:nvSpPr>
        <p:spPr>
          <a:xfrm>
            <a:off x="1158878" y="1171575"/>
            <a:ext cx="3032122" cy="641201"/>
          </a:xfrm>
          <a:prstGeom prst="rect">
            <a:avLst/>
          </a:prstGeom>
        </p:spPr>
        <p:txBody>
          <a:bodyPr wrap="square" lIns="0" tIns="0" rIns="0" bIns="0" rtlCol="0" anchor="t">
            <a:spAutoFit/>
          </a:bodyPr>
          <a:lstStyle/>
          <a:p>
            <a:pPr algn="l">
              <a:lnSpc>
                <a:spcPts val="5043"/>
              </a:lnSpc>
            </a:pPr>
            <a:r>
              <a:rPr lang="en-US" sz="4800" spc="-57" dirty="0">
                <a:solidFill>
                  <a:srgbClr val="46B0FA"/>
                </a:solidFill>
                <a:latin typeface="IBM Plex Sans"/>
                <a:ea typeface="IBM Plex Sans"/>
                <a:cs typeface="IBM Plex Sans"/>
                <a:sym typeface="IBM Plex Sans"/>
              </a:rPr>
              <a:t>Reference</a:t>
            </a:r>
          </a:p>
        </p:txBody>
      </p:sp>
      <p:sp>
        <p:nvSpPr>
          <p:cNvPr id="13" name="TextBox 12">
            <a:extLst>
              <a:ext uri="{FF2B5EF4-FFF2-40B4-BE49-F238E27FC236}">
                <a16:creationId xmlns:a16="http://schemas.microsoft.com/office/drawing/2014/main" id="{2802EE26-F278-9C06-5171-A73706C6433A}"/>
              </a:ext>
            </a:extLst>
          </p:cNvPr>
          <p:cNvSpPr txBox="1"/>
          <p:nvPr/>
        </p:nvSpPr>
        <p:spPr>
          <a:xfrm>
            <a:off x="1158878" y="2171700"/>
            <a:ext cx="12404722" cy="6334235"/>
          </a:xfrm>
          <a:prstGeom prst="rect">
            <a:avLst/>
          </a:prstGeom>
          <a:noFill/>
        </p:spPr>
        <p:txBody>
          <a:bodyPr wrap="square">
            <a:spAutoFit/>
          </a:bodyPr>
          <a:lstStyle/>
          <a:p>
            <a:pPr>
              <a:lnSpc>
                <a:spcPct val="150000"/>
              </a:lnSpc>
            </a:pPr>
            <a:r>
              <a:rPr lang="en-US" sz="2400" dirty="0">
                <a:latin typeface="Calibri (MS)" panose="020B0604020202020204" charset="0"/>
                <a:ea typeface="Times New Roman" panose="02020603050405020304" pitchFamily="18" charset="0"/>
                <a:cs typeface="Calibri (MS)" panose="020B0604020202020204" charset="0"/>
              </a:rPr>
              <a:t>[</a:t>
            </a:r>
            <a:r>
              <a:rPr lang="en-US" sz="2400" dirty="0">
                <a:effectLst/>
                <a:latin typeface="Calibri (MS)" panose="020B0604020202020204" charset="0"/>
                <a:ea typeface="Times New Roman" panose="02020603050405020304" pitchFamily="18" charset="0"/>
                <a:cs typeface="Calibri (MS)" panose="020B0604020202020204" charset="0"/>
              </a:rPr>
              <a:t>1] Oracle (2024) “Java™ Platform, Standard Edition Security Developer's Guide: Standard Names,” Available at: </a:t>
            </a:r>
            <a:r>
              <a:rPr lang="en-US" sz="2400" u="sng" dirty="0">
                <a:solidFill>
                  <a:srgbClr val="0563C1"/>
                </a:solidFill>
                <a:effectLst/>
                <a:latin typeface="Calibri (MS)" panose="020B0604020202020204" charset="0"/>
                <a:ea typeface="Times New Roman" panose="02020603050405020304" pitchFamily="18" charset="0"/>
                <a:cs typeface="Calibri (MS)" panose="020B0604020202020204" charset="0"/>
                <a:hlinkClick r:id="rId3"/>
              </a:rPr>
              <a:t>https://docs.oracle.com/en/java/javase/22/docs/specs/security/standard-names.html</a:t>
            </a:r>
            <a:r>
              <a:rPr lang="en-US" sz="2400" dirty="0">
                <a:solidFill>
                  <a:srgbClr val="00B0F0"/>
                </a:solidFill>
                <a:effectLst/>
                <a:latin typeface="Calibri (MS)" panose="020B0604020202020204" charset="0"/>
                <a:ea typeface="Times New Roman" panose="02020603050405020304" pitchFamily="18" charset="0"/>
                <a:cs typeface="Calibri (MS)" panose="020B0604020202020204" charset="0"/>
              </a:rPr>
              <a:t> </a:t>
            </a:r>
            <a:endParaRPr lang="en-IN" sz="2400" dirty="0">
              <a:effectLst/>
              <a:latin typeface="Calibri (MS)" panose="020B0604020202020204" charset="0"/>
              <a:ea typeface="Times New Roman" panose="02020603050405020304" pitchFamily="18" charset="0"/>
              <a:cs typeface="Calibri (MS)" panose="020B0604020202020204" charset="0"/>
            </a:endParaRPr>
          </a:p>
          <a:p>
            <a:pPr>
              <a:lnSpc>
                <a:spcPct val="150000"/>
              </a:lnSpc>
            </a:pPr>
            <a:r>
              <a:rPr lang="en-US" sz="2400" dirty="0">
                <a:effectLst/>
                <a:latin typeface="Calibri (MS)" panose="020B0604020202020204" charset="0"/>
                <a:ea typeface="Times New Roman" panose="02020603050405020304" pitchFamily="18" charset="0"/>
                <a:cs typeface="Calibri (MS)" panose="020B0604020202020204" charset="0"/>
              </a:rPr>
              <a:t>[2] Oracle (2024) “Java™ SE 8: Cryptography Roadmap,” Available at: </a:t>
            </a:r>
            <a:r>
              <a:rPr lang="en-US" sz="2400" u="sng" dirty="0">
                <a:solidFill>
                  <a:srgbClr val="0563C1"/>
                </a:solidFill>
                <a:effectLst/>
                <a:latin typeface="Calibri (MS)" panose="020B0604020202020204" charset="0"/>
                <a:ea typeface="Times New Roman" panose="02020603050405020304" pitchFamily="18" charset="0"/>
                <a:cs typeface="Calibri (MS)" panose="020B0604020202020204" charset="0"/>
                <a:hlinkClick r:id="rId4"/>
              </a:rPr>
              <a:t>https://www.java.com/en/jre-jdk-cryptoroadmap.html</a:t>
            </a:r>
            <a:r>
              <a:rPr lang="en-US" sz="2400" dirty="0">
                <a:effectLst/>
                <a:latin typeface="Calibri (MS)" panose="020B0604020202020204" charset="0"/>
                <a:ea typeface="Times New Roman" panose="02020603050405020304" pitchFamily="18" charset="0"/>
                <a:cs typeface="Calibri (MS)" panose="020B0604020202020204" charset="0"/>
              </a:rPr>
              <a:t> .</a:t>
            </a:r>
            <a:endParaRPr lang="en-IN" sz="2400" dirty="0">
              <a:effectLst/>
              <a:latin typeface="Calibri (MS)" panose="020B0604020202020204" charset="0"/>
              <a:ea typeface="Times New Roman" panose="02020603050405020304" pitchFamily="18" charset="0"/>
              <a:cs typeface="Calibri (MS)" panose="020B0604020202020204" charset="0"/>
            </a:endParaRPr>
          </a:p>
          <a:p>
            <a:pPr>
              <a:lnSpc>
                <a:spcPct val="150000"/>
              </a:lnSpc>
              <a:spcAft>
                <a:spcPts val="800"/>
              </a:spcAft>
            </a:pPr>
            <a:r>
              <a:rPr lang="en-US" sz="2400" dirty="0">
                <a:effectLst/>
                <a:latin typeface="Calibri (MS)" panose="020B0604020202020204" charset="0"/>
                <a:ea typeface="Times New Roman" panose="02020603050405020304" pitchFamily="18" charset="0"/>
                <a:cs typeface="Calibri (MS)" panose="020B0604020202020204" charset="0"/>
              </a:rPr>
              <a:t>[3] Data Structures Project - File Compression Using Huffman Coding in JAVA (2023) “YouTube,” Available at: </a:t>
            </a:r>
            <a:r>
              <a:rPr lang="en-US" sz="2400" u="sng" dirty="0">
                <a:solidFill>
                  <a:srgbClr val="0563C1"/>
                </a:solidFill>
                <a:effectLst/>
                <a:latin typeface="Calibri (MS)" panose="020B0604020202020204" charset="0"/>
                <a:ea typeface="Times New Roman" panose="02020603050405020304" pitchFamily="18" charset="0"/>
                <a:cs typeface="Calibri (MS)" panose="020B0604020202020204" charset="0"/>
                <a:hlinkClick r:id="rId5"/>
              </a:rPr>
              <a:t>https://www.youtube.com/watch?v=S0Wua5WxKZI</a:t>
            </a:r>
            <a:r>
              <a:rPr lang="en-US" sz="2400" dirty="0">
                <a:solidFill>
                  <a:srgbClr val="00B0F0"/>
                </a:solidFill>
                <a:effectLst/>
                <a:latin typeface="Calibri (MS)" panose="020B0604020202020204" charset="0"/>
                <a:ea typeface="Times New Roman" panose="02020603050405020304" pitchFamily="18" charset="0"/>
                <a:cs typeface="Calibri (MS)" panose="020B0604020202020204" charset="0"/>
              </a:rPr>
              <a:t> </a:t>
            </a:r>
            <a:r>
              <a:rPr lang="en-US" sz="2400" dirty="0">
                <a:effectLst/>
                <a:latin typeface="Calibri (MS)" panose="020B0604020202020204" charset="0"/>
                <a:ea typeface="Times New Roman" panose="02020603050405020304" pitchFamily="18" charset="0"/>
                <a:cs typeface="Calibri (MS)" panose="020B0604020202020204" charset="0"/>
              </a:rPr>
              <a:t>.</a:t>
            </a:r>
            <a:endParaRPr lang="en-IN" sz="2400" dirty="0">
              <a:effectLst/>
              <a:latin typeface="Calibri (MS)" panose="020B0604020202020204" charset="0"/>
              <a:ea typeface="Times New Roman" panose="02020603050405020304" pitchFamily="18" charset="0"/>
              <a:cs typeface="Calibri (MS)" panose="020B0604020202020204" charset="0"/>
            </a:endParaRPr>
          </a:p>
          <a:p>
            <a:pPr>
              <a:lnSpc>
                <a:spcPct val="150000"/>
              </a:lnSpc>
              <a:spcAft>
                <a:spcPts val="800"/>
              </a:spcAft>
            </a:pPr>
            <a:r>
              <a:rPr lang="en-US" sz="2400" dirty="0">
                <a:solidFill>
                  <a:srgbClr val="000000"/>
                </a:solidFill>
                <a:effectLst/>
                <a:latin typeface="Calibri (MS)" panose="020B0604020202020204" charset="0"/>
                <a:ea typeface="Times New Roman" panose="02020603050405020304" pitchFamily="18" charset="0"/>
                <a:cs typeface="Calibri (MS)" panose="020B0604020202020204" charset="0"/>
              </a:rPr>
              <a:t>[4] IETF (2016) “PKCS #1: RSA Cryptography Specifications Version 2.2,” RFC 8017. </a:t>
            </a:r>
            <a:r>
              <a:rPr lang="en-US" sz="2400" dirty="0">
                <a:effectLst/>
                <a:latin typeface="Calibri (MS)" panose="020B0604020202020204" charset="0"/>
                <a:ea typeface="Times New Roman" panose="02020603050405020304" pitchFamily="18" charset="0"/>
                <a:cs typeface="Calibri (MS)" panose="020B0604020202020204" charset="0"/>
              </a:rPr>
              <a:t>Available at: </a:t>
            </a:r>
            <a:r>
              <a:rPr lang="en-US" sz="2400" u="sng" dirty="0">
                <a:solidFill>
                  <a:srgbClr val="0563C1"/>
                </a:solidFill>
                <a:effectLst/>
                <a:latin typeface="Calibri (MS)" panose="020B0604020202020204" charset="0"/>
                <a:ea typeface="Times New Roman" panose="02020603050405020304" pitchFamily="18" charset="0"/>
                <a:cs typeface="Calibri (MS)" panose="020B0604020202020204" charset="0"/>
                <a:hlinkClick r:id="rId6"/>
              </a:rPr>
              <a:t>https://www.ietf.org/rfc/rfc8017.html</a:t>
            </a:r>
            <a:r>
              <a:rPr lang="en-US" sz="2400" dirty="0">
                <a:solidFill>
                  <a:srgbClr val="000000"/>
                </a:solidFill>
                <a:effectLst/>
                <a:latin typeface="Calibri (MS)" panose="020B0604020202020204" charset="0"/>
                <a:ea typeface="Times New Roman" panose="02020603050405020304" pitchFamily="18" charset="0"/>
                <a:cs typeface="Calibri (MS)" panose="020B0604020202020204" charset="0"/>
              </a:rPr>
              <a:t> .</a:t>
            </a:r>
            <a:endParaRPr lang="en-IN" sz="2400" dirty="0">
              <a:effectLst/>
              <a:latin typeface="Calibri (MS)" panose="020B0604020202020204" charset="0"/>
              <a:ea typeface="Times New Roman" panose="02020603050405020304" pitchFamily="18" charset="0"/>
              <a:cs typeface="Calibri (MS)" panose="020B0604020202020204" charset="0"/>
            </a:endParaRPr>
          </a:p>
          <a:p>
            <a:pPr>
              <a:lnSpc>
                <a:spcPct val="150000"/>
              </a:lnSpc>
              <a:spcAft>
                <a:spcPts val="800"/>
              </a:spcAft>
            </a:pPr>
            <a:r>
              <a:rPr lang="en-US" sz="2400" dirty="0">
                <a:solidFill>
                  <a:srgbClr val="000000"/>
                </a:solidFill>
                <a:effectLst/>
                <a:latin typeface="Calibri (MS)" panose="020B0604020202020204" charset="0"/>
                <a:ea typeface="Times New Roman" panose="02020603050405020304" pitchFamily="18" charset="0"/>
                <a:cs typeface="Calibri (MS)" panose="020B0604020202020204" charset="0"/>
              </a:rPr>
              <a:t>[5] Schneier, B. (1996) Applied Cryptography: Protocols, Algorithms, and Source Code in C. 2nd end. New York: John Wiley &amp; Sons. Available at: </a:t>
            </a:r>
            <a:r>
              <a:rPr lang="en-US" sz="2400" u="sng" dirty="0">
                <a:solidFill>
                  <a:srgbClr val="0563C1"/>
                </a:solidFill>
                <a:effectLst/>
                <a:latin typeface="Calibri (MS)" panose="020B0604020202020204" charset="0"/>
                <a:ea typeface="Times New Roman" panose="02020603050405020304" pitchFamily="18" charset="0"/>
                <a:cs typeface="Calibri (MS)" panose="020B0604020202020204" charset="0"/>
                <a:hlinkClick r:id="rId7"/>
              </a:rPr>
              <a:t>https://mrajacse.wordpress.com/wp-content/uploads/2012/01/applied-cryptography-2nd-ed-b-schneier.pdf</a:t>
            </a:r>
            <a:r>
              <a:rPr lang="en-US" sz="2400" dirty="0">
                <a:solidFill>
                  <a:srgbClr val="000000"/>
                </a:solidFill>
                <a:effectLst/>
                <a:latin typeface="Calibri (MS)" panose="020B0604020202020204" charset="0"/>
                <a:ea typeface="Times New Roman" panose="02020603050405020304" pitchFamily="18" charset="0"/>
                <a:cs typeface="Calibri (MS)" panose="020B0604020202020204" charset="0"/>
              </a:rPr>
              <a:t> .</a:t>
            </a:r>
            <a:endParaRPr lang="en-IN" sz="2400" dirty="0">
              <a:effectLst/>
              <a:latin typeface="Calibri (MS)" panose="020B0604020202020204" charset="0"/>
              <a:ea typeface="Times New Roman" panose="02020603050405020304" pitchFamily="18" charset="0"/>
              <a:cs typeface="Calibri (MS)" panose="020B0604020202020204" charset="0"/>
            </a:endParaRPr>
          </a:p>
        </p:txBody>
      </p:sp>
      <p:sp>
        <p:nvSpPr>
          <p:cNvPr id="14" name="Freeform 2">
            <a:extLst>
              <a:ext uri="{FF2B5EF4-FFF2-40B4-BE49-F238E27FC236}">
                <a16:creationId xmlns:a16="http://schemas.microsoft.com/office/drawing/2014/main" id="{D6E7BBD4-D186-3514-D9CB-969395A37B80}"/>
              </a:ext>
            </a:extLst>
          </p:cNvPr>
          <p:cNvSpPr/>
          <p:nvPr/>
        </p:nvSpPr>
        <p:spPr>
          <a:xfrm>
            <a:off x="228600" y="190500"/>
            <a:ext cx="17811750" cy="9886950"/>
          </a:xfrm>
          <a:custGeom>
            <a:avLst/>
            <a:gdLst/>
            <a:ahLst/>
            <a:cxnLst/>
            <a:rect l="l" t="t" r="r" b="b"/>
            <a:pathLst>
              <a:path w="17811750" h="9886950">
                <a:moveTo>
                  <a:pt x="0" y="0"/>
                </a:moveTo>
                <a:lnTo>
                  <a:pt x="17811750" y="0"/>
                </a:lnTo>
                <a:lnTo>
                  <a:pt x="17811750" y="9886950"/>
                </a:lnTo>
                <a:lnTo>
                  <a:pt x="0" y="98869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3">
            <a:extLst>
              <a:ext uri="{FF2B5EF4-FFF2-40B4-BE49-F238E27FC236}">
                <a16:creationId xmlns:a16="http://schemas.microsoft.com/office/drawing/2014/main" id="{6B5245E1-2343-0EE6-2616-A5C07E35D0B4}"/>
              </a:ext>
            </a:extLst>
          </p:cNvPr>
          <p:cNvSpPr/>
          <p:nvPr/>
        </p:nvSpPr>
        <p:spPr>
          <a:xfrm>
            <a:off x="15849600" y="342900"/>
            <a:ext cx="2000250" cy="809625"/>
          </a:xfrm>
          <a:custGeom>
            <a:avLst/>
            <a:gdLst/>
            <a:ahLst/>
            <a:cxnLst/>
            <a:rect l="l" t="t" r="r" b="b"/>
            <a:pathLst>
              <a:path w="2000250" h="809625">
                <a:moveTo>
                  <a:pt x="0" y="0"/>
                </a:moveTo>
                <a:lnTo>
                  <a:pt x="2000250" y="0"/>
                </a:lnTo>
                <a:lnTo>
                  <a:pt x="2000250" y="809625"/>
                </a:lnTo>
                <a:lnTo>
                  <a:pt x="0" y="809625"/>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795</Words>
  <Application>Microsoft Office PowerPoint</Application>
  <PresentationFormat>Custom</PresentationFormat>
  <Paragraphs>58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IBM Plex Sans</vt:lpstr>
      <vt:lpstr>Calibri (MS)</vt:lpstr>
      <vt:lpstr>Arial</vt:lpstr>
      <vt:lpstr>IBM Plex Sans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csf.pdf</dc:title>
  <dc:creator>Madhav Madan</dc:creator>
  <cp:lastModifiedBy>Madhav Madan</cp:lastModifiedBy>
  <cp:revision>4</cp:revision>
  <dcterms:created xsi:type="dcterms:W3CDTF">2006-08-16T00:00:00Z</dcterms:created>
  <dcterms:modified xsi:type="dcterms:W3CDTF">2024-10-20T17:21:11Z</dcterms:modified>
  <dc:identifier>DAGP3dpgREU</dc:identifier>
</cp:coreProperties>
</file>